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</p:sldIdLst>
  <p:sldSz cx="12192000" cy="6858000"/>
  <p:notesSz cx="6881813" cy="96615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68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70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45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0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941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38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69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433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58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78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12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7BCBB-805F-475E-88A9-F5F917AD7F60}" type="datetimeFigureOut">
              <a:rPr lang="pt-BR" smtClean="0"/>
              <a:t>08/11/2019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1BA7A-04FF-466E-86D5-283ED20AE2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86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43.emf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4.emf"/><Relationship Id="rId5" Type="http://schemas.openxmlformats.org/officeDocument/2006/relationships/image" Target="../media/image41.emf"/><Relationship Id="rId10" Type="http://schemas.openxmlformats.org/officeDocument/2006/relationships/image" Target="../media/image50.emf"/><Relationship Id="rId4" Type="http://schemas.openxmlformats.org/officeDocument/2006/relationships/image" Target="../media/image48.emf"/><Relationship Id="rId9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24" y="1840833"/>
            <a:ext cx="3374512" cy="313128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739063" y="1840833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504223" y="2582597"/>
            <a:ext cx="501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CD"/>
                </a:solidFill>
                <a:latin typeface="LCMSS8"/>
              </a:rPr>
              <a:t>Carlos E. Ferreira </a:t>
            </a:r>
            <a:r>
              <a:rPr lang="pt-BR" dirty="0">
                <a:solidFill>
                  <a:srgbClr val="000000"/>
                </a:solidFill>
                <a:latin typeface="LCMSS8"/>
              </a:rPr>
              <a:t>(Universidade de </a:t>
            </a:r>
            <a:r>
              <a:rPr lang="pt-BR" dirty="0" smtClean="0">
                <a:solidFill>
                  <a:srgbClr val="000000"/>
                </a:solidFill>
                <a:latin typeface="LCMSS8"/>
              </a:rPr>
              <a:t>São </a:t>
            </a:r>
            <a:r>
              <a:rPr lang="pt-BR" dirty="0">
                <a:solidFill>
                  <a:srgbClr val="000000"/>
                </a:solidFill>
                <a:latin typeface="LCMSS8"/>
              </a:rPr>
              <a:t>Paulo)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5484986" y="3785755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8000"/>
                </a:solidFill>
                <a:latin typeface="LCMSS8"/>
              </a:rPr>
              <a:t>Campina Grande, 8 a 10 de Novembro de 2019</a:t>
            </a:r>
            <a:endParaRPr lang="pt-BR" dirty="0"/>
          </a:p>
        </p:txBody>
      </p:sp>
      <p:pic>
        <p:nvPicPr>
          <p:cNvPr id="1026" name="Picture 2" descr="Flag of Braz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08" y="4750287"/>
            <a:ext cx="1080000" cy="7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 of State of Paraí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517" y="4750287"/>
            <a:ext cx="1080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4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2464244"/>
            <a:ext cx="11839074" cy="351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752335" y="270528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1941" t="47016" r="4869" b="38591"/>
          <a:stretch/>
        </p:blipFill>
        <p:spPr>
          <a:xfrm>
            <a:off x="5021666" y="1155032"/>
            <a:ext cx="6485022" cy="9865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0948" y="1772290"/>
            <a:ext cx="546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FINALISTAS – CENTRO-OESTE  (6 times)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567942"/>
              </p:ext>
            </p:extLst>
          </p:nvPr>
        </p:nvGraphicFramePr>
        <p:xfrm>
          <a:off x="1263315" y="2464244"/>
          <a:ext cx="10575759" cy="351545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536714"/>
                <a:gridCol w="1127427"/>
                <a:gridCol w="1066154"/>
                <a:gridCol w="931353"/>
                <a:gridCol w="943607"/>
                <a:gridCol w="998704"/>
                <a:gridCol w="974554"/>
                <a:gridCol w="890340"/>
                <a:gridCol w="1106906"/>
              </a:tblGrid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Caminhoneiros do Cerrado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UnB/FGA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Delicinhas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 Cerrado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Leandro in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Jungle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UFG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Rock Lee do Pagode Namora D+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UnB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Serjão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Matador de Bug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PUC-GO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Supimpa do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Balacobaco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UFMS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784051" y="2843165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DF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4051" y="3540996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GO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84051" y="4238827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DF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84051" y="4936657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GO</a:t>
            </a:r>
            <a:endParaRPr lang="pt-BR" sz="1200" dirty="0"/>
          </a:p>
        </p:txBody>
      </p:sp>
      <p:pic>
        <p:nvPicPr>
          <p:cNvPr id="10242" name="Picture 2" descr="Flag of Federal Distr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8" y="4077040"/>
            <a:ext cx="573479" cy="40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784051" y="5585215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MS</a:t>
            </a:r>
          </a:p>
        </p:txBody>
      </p:sp>
      <p:pic>
        <p:nvPicPr>
          <p:cNvPr id="18" name="Picture 2" descr="Flag of Federal Distr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8" y="2675792"/>
            <a:ext cx="573479" cy="40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lag of State of Goiá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8" y="3382723"/>
            <a:ext cx="555459" cy="3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lag of State of Goiá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8" y="4783971"/>
            <a:ext cx="555459" cy="3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lag of State of Mato Grosso do Sul &quot;The Natural Stat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8" y="5478287"/>
            <a:ext cx="544416" cy="3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7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1826548"/>
            <a:ext cx="11839074" cy="49216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1941" t="47016" r="4869" b="38591"/>
          <a:stretch/>
        </p:blipFill>
        <p:spPr>
          <a:xfrm>
            <a:off x="5021666" y="517336"/>
            <a:ext cx="6485022" cy="9865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0948" y="1134594"/>
            <a:ext cx="546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FINALISTAS – SUL  (7 times)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57765"/>
              </p:ext>
            </p:extLst>
          </p:nvPr>
        </p:nvGraphicFramePr>
        <p:xfrm>
          <a:off x="1263315" y="1826548"/>
          <a:ext cx="10575759" cy="492163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536714"/>
                <a:gridCol w="1127427"/>
                <a:gridCol w="1066154"/>
                <a:gridCol w="931353"/>
                <a:gridCol w="943607"/>
                <a:gridCol w="998704"/>
                <a:gridCol w="974554"/>
                <a:gridCol w="890340"/>
                <a:gridCol w="1106906"/>
              </a:tblGrid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[nome do time]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UFRGS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16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Hu3++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OnTheEdgeOfOblivion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UFFS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Ops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!(Solução Trivial)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UNIOESTE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Press 0xF to pay respect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UPF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RATAT010S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UEM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S4D B0YZ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UDESC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YouShallNot.cpp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UFPR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784051" y="220546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RS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4051" y="2903300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RS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84051" y="360113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PR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84051" y="429896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RS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84051" y="494751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52335" y="162240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92070" y="5690616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SC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92070" y="6388447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PR</a:t>
            </a:r>
            <a:endParaRPr lang="pt-BR" sz="1200" dirty="0"/>
          </a:p>
        </p:txBody>
      </p:sp>
      <p:pic>
        <p:nvPicPr>
          <p:cNvPr id="11266" name="Picture 2" descr="Flag of State of Paran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6" y="3492652"/>
            <a:ext cx="553829" cy="38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ag of State of Paran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6" y="4879824"/>
            <a:ext cx="553829" cy="38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ag of State of Paran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6" y="6270448"/>
            <a:ext cx="553829" cy="38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lag of Rio Grande do S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6" y="2078414"/>
            <a:ext cx="592495" cy="4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lag of Rio Grande do S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6" y="4172705"/>
            <a:ext cx="592495" cy="4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lag of Rio Grande do S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6" y="2785533"/>
            <a:ext cx="592495" cy="4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lag of State of Santa Catar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6" y="5559877"/>
            <a:ext cx="572876" cy="41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1826548"/>
            <a:ext cx="11839074" cy="49216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1941" t="47016" r="4869" b="38591"/>
          <a:stretch/>
        </p:blipFill>
        <p:spPr>
          <a:xfrm>
            <a:off x="5021666" y="517336"/>
            <a:ext cx="6485022" cy="9865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0948" y="1134594"/>
            <a:ext cx="546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FINALISTAS – SUDESTE  (27 times)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642265"/>
              </p:ext>
            </p:extLst>
          </p:nvPr>
        </p:nvGraphicFramePr>
        <p:xfrm>
          <a:off x="1263315" y="1826548"/>
          <a:ext cx="10575759" cy="492163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536714"/>
                <a:gridCol w="1127427"/>
                <a:gridCol w="1066154"/>
                <a:gridCol w="931353"/>
                <a:gridCol w="943607"/>
                <a:gridCol w="998704"/>
                <a:gridCol w="974554"/>
                <a:gridCol w="890340"/>
                <a:gridCol w="1106906"/>
              </a:tblGrid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BoraCodarCaramba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UFSCar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buiatchaka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UFABC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 + ou -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UNIFACEF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Cadê o meu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coach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IME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Campinas Grande</a:t>
                      </a:r>
                    </a:p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OBIxos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Unicamp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16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13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Censurados pelo Crivella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PUC-Rio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Clube das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Winx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UFU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784051" y="220546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4051" y="2903300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84051" y="360113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84051" y="429896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RJ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84051" y="494751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52335" y="162240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92070" y="5690616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RJ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92070" y="6388447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MG</a:t>
            </a:r>
            <a:endParaRPr lang="pt-BR" sz="1200" dirty="0"/>
          </a:p>
        </p:txBody>
      </p:sp>
      <p:pic>
        <p:nvPicPr>
          <p:cNvPr id="12290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7" y="2054757"/>
            <a:ext cx="592495" cy="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7" y="2730443"/>
            <a:ext cx="592495" cy="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7" y="3406129"/>
            <a:ext cx="592495" cy="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7" y="4795273"/>
            <a:ext cx="592495" cy="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lag of Rio de Janei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7" y="4081815"/>
            <a:ext cx="621062" cy="4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Flag of Rio de Janei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7" y="5470959"/>
            <a:ext cx="621062" cy="4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Flag of Minas Gera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7" y="6184420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3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1826548"/>
            <a:ext cx="11839074" cy="49216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1941" t="47016" r="4869" b="38591"/>
          <a:stretch/>
        </p:blipFill>
        <p:spPr>
          <a:xfrm>
            <a:off x="5021666" y="517336"/>
            <a:ext cx="6485022" cy="9865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0948" y="1134594"/>
            <a:ext cx="546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FINALISTAS – SUDESTE  (27 times)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511357"/>
              </p:ext>
            </p:extLst>
          </p:nvPr>
        </p:nvGraphicFramePr>
        <p:xfrm>
          <a:off x="1263315" y="1826548"/>
          <a:ext cx="10575759" cy="492163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536714"/>
                <a:gridCol w="1127427"/>
                <a:gridCol w="1066154"/>
                <a:gridCol w="931353"/>
                <a:gridCol w="943607"/>
                <a:gridCol w="998704"/>
                <a:gridCol w="974554"/>
                <a:gridCol w="890340"/>
                <a:gridCol w="1106906"/>
              </a:tblGrid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Colecionadores de Balões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UNESP-Bauru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EGO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UFU-MC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Enigma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FACENS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Falácias e Carícias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Unifei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For-De-Fluxo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DPI-UFV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Gryffindor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UNOESTE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IrionTroop3rs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Inatel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784051" y="220546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4051" y="2903300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MG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84051" y="360113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84051" y="429896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MG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84051" y="494751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MG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52335" y="162240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92070" y="5690616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92070" y="6388447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MG</a:t>
            </a:r>
            <a:endParaRPr lang="pt-BR" sz="1200" dirty="0"/>
          </a:p>
        </p:txBody>
      </p:sp>
      <p:pic>
        <p:nvPicPr>
          <p:cNvPr id="12290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2054757"/>
            <a:ext cx="592495" cy="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3431311"/>
            <a:ext cx="592495" cy="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Flag of Minas Ger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6184420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Flag of Minas Ger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2711748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Flag of Minas Ger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4088302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Flag of Minas Ger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4807865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5527428"/>
            <a:ext cx="592495" cy="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44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1826548"/>
            <a:ext cx="11839074" cy="49216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1941" t="47016" r="4869" b="38591"/>
          <a:stretch/>
        </p:blipFill>
        <p:spPr>
          <a:xfrm>
            <a:off x="5021666" y="517336"/>
            <a:ext cx="6485022" cy="9865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0948" y="1134594"/>
            <a:ext cx="546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FINALISTAS – SUDESTE  (27 times)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298739"/>
              </p:ext>
            </p:extLst>
          </p:nvPr>
        </p:nvGraphicFramePr>
        <p:xfrm>
          <a:off x="1263315" y="1826548"/>
          <a:ext cx="10575759" cy="492163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536714"/>
                <a:gridCol w="1127427"/>
                <a:gridCol w="1066154"/>
                <a:gridCol w="931353"/>
                <a:gridCol w="943607"/>
                <a:gridCol w="998704"/>
                <a:gridCol w="974554"/>
                <a:gridCol w="890340"/>
                <a:gridCol w="1106906"/>
              </a:tblGrid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Jarbas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IFNMG-MC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Jumentus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FATEC-</a:t>
                      </a:r>
                      <a:r>
                        <a:rPr lang="pt-BR" dirty="0" err="1" smtClean="0"/>
                        <a:t>Our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java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UFES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Matilha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UFTM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O(f*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ck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CEFET-MG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Pappy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van Poodle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ITA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16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Rábalabaxúrias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UFMG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16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784051" y="220546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MG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4051" y="2903300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84051" y="360113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ES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84051" y="429896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MG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84051" y="494751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MG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52335" y="162240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92070" y="5690616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92070" y="6388447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MG</a:t>
            </a:r>
            <a:endParaRPr lang="pt-BR" sz="1200" dirty="0"/>
          </a:p>
        </p:txBody>
      </p:sp>
      <p:pic>
        <p:nvPicPr>
          <p:cNvPr id="27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2716282"/>
            <a:ext cx="645637" cy="4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Flag of Minas Ger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6184420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Flag of Minas Ger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2010710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Flag of Minas Ger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4094672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Flag of Minas Ger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4800244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5505816"/>
            <a:ext cx="645637" cy="4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lag of Espírito San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2" y="3394887"/>
            <a:ext cx="648223" cy="45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2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1826548"/>
            <a:ext cx="11839074" cy="3023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1941" t="47016" r="4869" b="38591"/>
          <a:stretch/>
        </p:blipFill>
        <p:spPr>
          <a:xfrm>
            <a:off x="5021666" y="517336"/>
            <a:ext cx="6485022" cy="9865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0948" y="1134594"/>
            <a:ext cx="546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FINALISTAS – SUDESTE  (27 times)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793814"/>
              </p:ext>
            </p:extLst>
          </p:nvPr>
        </p:nvGraphicFramePr>
        <p:xfrm>
          <a:off x="1263315" y="1826548"/>
          <a:ext cx="10575759" cy="302367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598822"/>
                <a:gridCol w="1065319"/>
                <a:gridCol w="1066154"/>
                <a:gridCol w="931353"/>
                <a:gridCol w="943607"/>
                <a:gridCol w="998704"/>
                <a:gridCol w="974554"/>
                <a:gridCol w="890340"/>
                <a:gridCol w="1106906"/>
              </a:tblGrid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RENEGADES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FATEC-</a:t>
                      </a:r>
                      <a:r>
                        <a:rPr lang="pt-BR" dirty="0" err="1" smtClean="0"/>
                        <a:t>Sor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Time com 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USP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16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-Triple G </a:t>
                      </a:r>
                    </a:p>
                    <a:p>
                      <a:pPr algn="ctr"/>
                      <a:r>
                        <a:rPr lang="pt-BR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 minuto para o fim do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coffee</a:t>
                      </a:r>
                      <a:endParaRPr lang="pt-B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USP-SC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16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Undefin@d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Uninove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784050" y="2120980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4050" y="2915595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752335" y="162240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68107" y="4486202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pic>
        <p:nvPicPr>
          <p:cNvPr id="27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1" y="2740863"/>
            <a:ext cx="645637" cy="4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1" y="4291784"/>
            <a:ext cx="645637" cy="4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1" y="1965403"/>
            <a:ext cx="645637" cy="4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ixaDeTexto 27"/>
          <p:cNvSpPr txBox="1"/>
          <p:nvPr/>
        </p:nvSpPr>
        <p:spPr>
          <a:xfrm>
            <a:off x="773421" y="367190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</a:t>
            </a:r>
            <a:endParaRPr lang="pt-BR" sz="1200" dirty="0"/>
          </a:p>
        </p:txBody>
      </p:sp>
      <p:pic>
        <p:nvPicPr>
          <p:cNvPr id="29" name="Picture 2" descr="Flag of São Pa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1" y="3516323"/>
            <a:ext cx="645637" cy="4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6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1826548"/>
            <a:ext cx="11839074" cy="49216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1941" t="47016" r="4869" b="38591"/>
          <a:stretch/>
        </p:blipFill>
        <p:spPr>
          <a:xfrm>
            <a:off x="5021666" y="517336"/>
            <a:ext cx="6485022" cy="9865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0948" y="1134594"/>
            <a:ext cx="546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FINALISTAS – NORDESTE  (16 times)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302995"/>
              </p:ext>
            </p:extLst>
          </p:nvPr>
        </p:nvGraphicFramePr>
        <p:xfrm>
          <a:off x="1263315" y="1826548"/>
          <a:ext cx="10575759" cy="492163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536714"/>
                <a:gridCol w="1127427"/>
                <a:gridCol w="1066154"/>
                <a:gridCol w="931353"/>
                <a:gridCol w="943607"/>
                <a:gridCol w="998704"/>
                <a:gridCol w="974554"/>
                <a:gridCol w="890340"/>
                <a:gridCol w="1106906"/>
              </a:tblGrid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(++sucesso)++;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UECE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Amigos do Beto</a:t>
                      </a:r>
                    </a:p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Experts com sono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UFPE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Antenas Paranoicas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IFPB-JP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Caranguejo Misterioso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Completa Racha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IFCE-Tianguá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Disqualified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UFC-</a:t>
                      </a:r>
                      <a:r>
                        <a:rPr lang="pt-BR" dirty="0" err="1" smtClean="0"/>
                        <a:t>Qxda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Gadod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UFRN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784051" y="220546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CE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4051" y="2903300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PE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84051" y="360113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PB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84051" y="429896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SE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84051" y="494751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CE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52335" y="162240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92070" y="5690616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CE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92070" y="6388447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RN</a:t>
            </a:r>
            <a:endParaRPr lang="pt-BR" sz="1200" dirty="0"/>
          </a:p>
        </p:txBody>
      </p:sp>
      <p:pic>
        <p:nvPicPr>
          <p:cNvPr id="15362" name="Picture 2" descr="Flag of Cear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8" y="2012038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ag of Cear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8" y="4801472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lag of Cear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8" y="5503779"/>
            <a:ext cx="656491" cy="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lag of State of Pernambu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8" y="2714345"/>
            <a:ext cx="649653" cy="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lag of State of Paraí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8" y="3411865"/>
            <a:ext cx="636775" cy="4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lag of State of Sergi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8" y="4100371"/>
            <a:ext cx="654768" cy="45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Flag of State of Rio Grande do Nor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8" y="6206084"/>
            <a:ext cx="643023" cy="4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9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1826548"/>
            <a:ext cx="11839074" cy="49216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1941" t="47016" r="4869" b="38591"/>
          <a:stretch/>
        </p:blipFill>
        <p:spPr>
          <a:xfrm>
            <a:off x="5021666" y="517336"/>
            <a:ext cx="6485022" cy="9865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0948" y="1134594"/>
            <a:ext cx="546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FINALISTAS – NORDESTE  (16 times)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294786"/>
              </p:ext>
            </p:extLst>
          </p:nvPr>
        </p:nvGraphicFramePr>
        <p:xfrm>
          <a:off x="1263315" y="1826548"/>
          <a:ext cx="10575759" cy="492163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536714"/>
                <a:gridCol w="1127427"/>
                <a:gridCol w="1066154"/>
                <a:gridCol w="931353"/>
                <a:gridCol w="943607"/>
                <a:gridCol w="998704"/>
                <a:gridCol w="974554"/>
                <a:gridCol w="890340"/>
                <a:gridCol w="1106906"/>
              </a:tblGrid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if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avx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!</a:t>
                      </a:r>
                    </a:p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-Trio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Moranguinhonho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:3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UFCG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15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Juntos &amp; Shell 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|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Now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UFBA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TNT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UFAL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Três caras numa moto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UFPI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Três mosqueteiros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UFRPE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Ursos sem curso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UESB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Vai 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na.sort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Unifacisa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784051" y="220546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PB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4051" y="2903300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BA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84051" y="360113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AL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84051" y="4298961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PI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84051" y="4947519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52335" y="162240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92070" y="5690616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BA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92070" y="6388447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PB</a:t>
            </a:r>
            <a:endParaRPr lang="pt-BR" sz="1200" dirty="0"/>
          </a:p>
        </p:txBody>
      </p:sp>
      <p:pic>
        <p:nvPicPr>
          <p:cNvPr id="15364" name="Picture 4" descr="Flag of State of Pernambu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" y="4791314"/>
            <a:ext cx="649653" cy="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lag of State of Paraí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" y="2016198"/>
            <a:ext cx="636775" cy="4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lag of State of Paraí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" y="6188500"/>
            <a:ext cx="636775" cy="4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Flag of Bah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" y="2724908"/>
            <a:ext cx="621633" cy="4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ag of Bah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" y="5509039"/>
            <a:ext cx="621633" cy="4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lag of State of Alago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" y="3404369"/>
            <a:ext cx="644299" cy="43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lag of State of Piau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" y="4099016"/>
            <a:ext cx="640792" cy="42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454819" y="294590"/>
            <a:ext cx="4822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Maratona de Programação</a:t>
            </a:r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Galeria dos Campeões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94" y="2318750"/>
            <a:ext cx="2498101" cy="25320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809" y="2063414"/>
            <a:ext cx="3501119" cy="131315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22735" r="23066"/>
          <a:stretch/>
        </p:blipFill>
        <p:spPr>
          <a:xfrm>
            <a:off x="5775295" y="3805507"/>
            <a:ext cx="2169989" cy="214527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613" y="3694615"/>
            <a:ext cx="1978893" cy="2312297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121453" y="1903753"/>
            <a:ext cx="2683042" cy="429251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207434" y="190375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9</a:t>
            </a:r>
            <a:endParaRPr lang="pt-BR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001019" y="1903753"/>
            <a:ext cx="5241825" cy="429251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7443182" y="199129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  <a:endParaRPr lang="pt-B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5626" y="2063414"/>
            <a:ext cx="1236773" cy="211439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/>
          <a:srcRect l="13847" r="12804"/>
          <a:stretch/>
        </p:blipFill>
        <p:spPr>
          <a:xfrm>
            <a:off x="8506326" y="2127012"/>
            <a:ext cx="1395663" cy="1903125"/>
          </a:xfrm>
          <a:prstGeom prst="rect">
            <a:avLst/>
          </a:prstGeom>
        </p:spPr>
      </p:pic>
      <p:sp>
        <p:nvSpPr>
          <p:cNvPr id="16" name="Fluxograma: Processo alternativo 15"/>
          <p:cNvSpPr/>
          <p:nvPr/>
        </p:nvSpPr>
        <p:spPr>
          <a:xfrm>
            <a:off x="8377341" y="1746114"/>
            <a:ext cx="3666270" cy="250640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1445143" y="175283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pt-B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3250" y="4583339"/>
            <a:ext cx="1477392" cy="1484255"/>
          </a:xfrm>
          <a:prstGeom prst="rect">
            <a:avLst/>
          </a:prstGeom>
        </p:spPr>
      </p:pic>
      <p:sp>
        <p:nvSpPr>
          <p:cNvPr id="19" name="Retângulo de cantos arredondados 18"/>
          <p:cNvSpPr/>
          <p:nvPr/>
        </p:nvSpPr>
        <p:spPr>
          <a:xfrm>
            <a:off x="9448147" y="4454671"/>
            <a:ext cx="2556185" cy="174159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11364437" y="532546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</a:t>
            </a:r>
            <a:endParaRPr lang="pt-B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4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808873" y="1187202"/>
            <a:ext cx="482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BRASIL nas finais do ICPC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Flag of Braz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77" y="950102"/>
            <a:ext cx="1641227" cy="115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upload.wikimedia.org/wikipedia/en/thumb/1/1d/ICPC_International_Collegiate_Programming_Contest_logo%2C_Aug_2018.png/220px-ICPC_International_Collegiate_Programming_Contest_logo%2C_Aug_20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162" y="391380"/>
            <a:ext cx="2262776" cy="226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8980" t="42628" r="9901" b="12262"/>
          <a:stretch/>
        </p:blipFill>
        <p:spPr>
          <a:xfrm>
            <a:off x="1275348" y="3429001"/>
            <a:ext cx="9889958" cy="309211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1621" y="2654157"/>
            <a:ext cx="545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20 Universidades já participaram da final mundial: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71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38" y="1883227"/>
            <a:ext cx="2111197" cy="195902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40419" y="487096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Maratona de Programação 2019-20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https://upload.wikimedia.org/wikipedia/en/thumb/1/1d/ICPC_International_Collegiate_Programming_Contest_logo%2C_Aug_2018.png/220px-ICPC_International_Collegiate_Programming_Contest_logo%2C_Aug_20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92" y="1299074"/>
            <a:ext cx="3056856" cy="30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083265" y="4355931"/>
            <a:ext cx="3308684" cy="169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Arial Black" panose="020B0A04020102020204" pitchFamily="34" charset="0"/>
              </a:rPr>
              <a:t>726 times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Arial Black" panose="020B0A04020102020204" pitchFamily="34" charset="0"/>
              </a:rPr>
              <a:t>224 escolas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Arial Black" panose="020B0A04020102020204" pitchFamily="34" charset="0"/>
              </a:rPr>
              <a:t>50 sedes</a:t>
            </a:r>
            <a:endParaRPr lang="pt-BR" sz="2400" dirty="0"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391949" y="568347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Correção centralizada!</a:t>
            </a:r>
            <a:endParaRPr lang="pt-B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2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0142621" y="3171912"/>
            <a:ext cx="1895029" cy="30965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868062" y="859373"/>
            <a:ext cx="6297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CAMPEÕES LATINO-AMERICANOS</a:t>
            </a:r>
          </a:p>
          <a:p>
            <a:pPr algn="ctr"/>
            <a:r>
              <a:rPr lang="pt-BR" sz="2800" dirty="0" smtClean="0">
                <a:latin typeface="Arial Rounded MT Bold" panose="020F0704030504030204" pitchFamily="34" charset="0"/>
              </a:rPr>
              <a:t>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nas finais do ICPC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Flag of Braz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246" y="4634195"/>
            <a:ext cx="1065885" cy="75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upload.wikimedia.org/wikipedia/en/thumb/1/1d/ICPC_International_Collegiate_Programming_Contest_logo%2C_Aug_2018.png/220px-ICPC_International_Collegiate_Programming_Contest_logo%2C_Aug_20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476" y="163101"/>
            <a:ext cx="2262776" cy="226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30" y="391380"/>
            <a:ext cx="2169172" cy="21410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43" y="2767342"/>
            <a:ext cx="3501119" cy="13131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/>
          <a:srcRect l="22735" r="23066"/>
          <a:stretch/>
        </p:blipFill>
        <p:spPr>
          <a:xfrm>
            <a:off x="7754117" y="2888130"/>
            <a:ext cx="1543386" cy="152580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755" y="4316911"/>
            <a:ext cx="1978893" cy="2312297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77154" y="2661016"/>
            <a:ext cx="4020414" cy="404699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503978" y="574549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  <a:endParaRPr lang="pt-B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/>
          <a:srcRect l="20688" r="24888"/>
          <a:stretch/>
        </p:blipFill>
        <p:spPr>
          <a:xfrm>
            <a:off x="6372018" y="3171912"/>
            <a:ext cx="1359569" cy="25320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9"/>
          <a:srcRect l="12522" t="13659" r="15223"/>
          <a:stretch/>
        </p:blipFill>
        <p:spPr>
          <a:xfrm>
            <a:off x="4701165" y="4742527"/>
            <a:ext cx="1756611" cy="20718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3869" y="4645061"/>
            <a:ext cx="1392871" cy="1922798"/>
          </a:xfrm>
          <a:prstGeom prst="rect">
            <a:avLst/>
          </a:prstGeom>
        </p:spPr>
      </p:pic>
      <p:sp>
        <p:nvSpPr>
          <p:cNvPr id="17" name="Retângulo de cantos arredondados 16"/>
          <p:cNvSpPr/>
          <p:nvPr/>
        </p:nvSpPr>
        <p:spPr>
          <a:xfrm>
            <a:off x="4408256" y="2657004"/>
            <a:ext cx="5541533" cy="404699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3338" y="2767342"/>
            <a:ext cx="1155343" cy="1975185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9273769" y="570587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  <a:endParaRPr lang="pt-B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8434" name="Picture 2" descr="Flag of Argentin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246" y="3797572"/>
            <a:ext cx="1045466" cy="65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lag of Cub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775" y="5568829"/>
            <a:ext cx="1053202" cy="5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11363474" y="4151796"/>
            <a:ext cx="61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12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1408976" y="5057130"/>
            <a:ext cx="61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11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1500015" y="5803320"/>
            <a:ext cx="61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1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0369896" y="3375683"/>
            <a:ext cx="1440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ranking por país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7606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804495" y="294590"/>
            <a:ext cx="590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Treinamento para Final Mundial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l="11251" t="30166" r="6939" b="45787"/>
          <a:stretch/>
        </p:blipFill>
        <p:spPr>
          <a:xfrm>
            <a:off x="914400" y="974559"/>
            <a:ext cx="9974179" cy="164832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1335505" y="3092116"/>
            <a:ext cx="8951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Arial Rounded MT Bold" panose="020F0704030504030204" pitchFamily="34" charset="0"/>
              </a:rPr>
              <a:t>Campinas, de 20 de janeiro a 1 de fevereiro de 2020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Arial Rounded MT Bold" panose="020F0704030504030204" pitchFamily="34" charset="0"/>
              </a:rPr>
              <a:t> </a:t>
            </a:r>
            <a:r>
              <a:rPr lang="pt-BR" dirty="0" smtClean="0">
                <a:latin typeface="Arial Rounded MT Bold" panose="020F0704030504030204" pitchFamily="34" charset="0"/>
              </a:rPr>
              <a:t>Classificados </a:t>
            </a:r>
            <a:r>
              <a:rPr lang="pt-BR" dirty="0">
                <a:latin typeface="Arial Rounded MT Bold" panose="020F0704030504030204" pitchFamily="34" charset="0"/>
              </a:rPr>
              <a:t>para Moscou </a:t>
            </a:r>
            <a:r>
              <a:rPr lang="pt-BR" dirty="0" smtClean="0">
                <a:latin typeface="Arial Rounded MT Bold" panose="020F0704030504030204" pitchFamily="34" charset="0"/>
              </a:rPr>
              <a:t>são </a:t>
            </a:r>
            <a:r>
              <a:rPr lang="pt-BR" dirty="0">
                <a:latin typeface="Arial Rounded MT Bold" panose="020F0704030504030204" pitchFamily="34" charset="0"/>
              </a:rPr>
              <a:t>convidados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Arial Rounded MT Bold" panose="020F0704030504030204" pitchFamily="34" charset="0"/>
              </a:rPr>
              <a:t> Dois </a:t>
            </a:r>
            <a:r>
              <a:rPr lang="pt-BR" dirty="0" smtClean="0">
                <a:latin typeface="Arial Rounded MT Bold" panose="020F0704030504030204" pitchFamily="34" charset="0"/>
              </a:rPr>
              <a:t>níveis: World </a:t>
            </a:r>
            <a:r>
              <a:rPr lang="pt-BR" dirty="0" err="1">
                <a:latin typeface="Arial Rounded MT Bold" panose="020F0704030504030204" pitchFamily="34" charset="0"/>
              </a:rPr>
              <a:t>Finals</a:t>
            </a:r>
            <a:r>
              <a:rPr lang="pt-BR" dirty="0">
                <a:latin typeface="Arial Rounded MT Bold" panose="020F0704030504030204" pitchFamily="34" charset="0"/>
              </a:rPr>
              <a:t> e </a:t>
            </a:r>
            <a:r>
              <a:rPr lang="pt-BR" dirty="0" err="1">
                <a:latin typeface="Arial Rounded MT Bold" panose="020F0704030504030204" pitchFamily="34" charset="0"/>
              </a:rPr>
              <a:t>Brazilian</a:t>
            </a:r>
            <a:r>
              <a:rPr lang="pt-BR" dirty="0">
                <a:latin typeface="Arial Rounded MT Bold" panose="020F0704030504030204" pitchFamily="34" charset="0"/>
              </a:rPr>
              <a:t> </a:t>
            </a:r>
            <a:r>
              <a:rPr lang="pt-BR" dirty="0" err="1" smtClean="0">
                <a:latin typeface="Arial Rounded MT Bold" panose="020F0704030504030204" pitchFamily="34" charset="0"/>
              </a:rPr>
              <a:t>Finals</a:t>
            </a:r>
            <a:r>
              <a:rPr lang="pt-BR" dirty="0" smtClean="0">
                <a:latin typeface="Arial Rounded MT Bold" panose="020F0704030504030204" pitchFamily="34" charset="0"/>
              </a:rPr>
              <a:t>  (90 </a:t>
            </a:r>
            <a:r>
              <a:rPr lang="pt-BR" dirty="0">
                <a:latin typeface="Arial Rounded MT Bold" panose="020F0704030504030204" pitchFamily="34" charset="0"/>
              </a:rPr>
              <a:t>vagas </a:t>
            </a:r>
            <a:r>
              <a:rPr lang="pt-BR" dirty="0" smtClean="0">
                <a:latin typeface="Arial Rounded MT Bold" panose="020F0704030504030204" pitchFamily="34" charset="0"/>
              </a:rPr>
              <a:t>em cada nível)</a:t>
            </a:r>
            <a:endParaRPr lang="pt-BR" dirty="0"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 Rounded MT Bold" panose="020F0704030504030204" pitchFamily="34" charset="0"/>
              </a:rPr>
              <a:t>Inscrições </a:t>
            </a:r>
            <a:r>
              <a:rPr lang="pt-BR" dirty="0">
                <a:latin typeface="Arial Rounded MT Bold" panose="020F0704030504030204" pitchFamily="34" charset="0"/>
              </a:rPr>
              <a:t>no sistema ECOS da SBC</a:t>
            </a:r>
          </a:p>
        </p:txBody>
      </p:sp>
    </p:spTree>
    <p:extLst>
      <p:ext uri="{BB962C8B-B14F-4D97-AF65-F5344CB8AC3E}">
        <p14:creationId xmlns:p14="http://schemas.microsoft.com/office/powerpoint/2010/main" val="35830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540419" y="487096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Maratona de Programação 2019-20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51" y="2117222"/>
            <a:ext cx="5708346" cy="35302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497" y="2117222"/>
            <a:ext cx="5708346" cy="35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752335" y="270528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l="8486" t="16475" r="16316" b="23496"/>
          <a:stretch/>
        </p:blipFill>
        <p:spPr>
          <a:xfrm>
            <a:off x="1869392" y="2647281"/>
            <a:ext cx="8574018" cy="384818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38190" t="46139" r="18882" b="30867"/>
          <a:stretch/>
        </p:blipFill>
        <p:spPr>
          <a:xfrm>
            <a:off x="3391387" y="932446"/>
            <a:ext cx="5233738" cy="157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140242" y="270528"/>
            <a:ext cx="5123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MUNDIAL ICPC 2020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83" y="1733892"/>
            <a:ext cx="4563918" cy="244539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345" y="1248068"/>
            <a:ext cx="4997578" cy="3334922"/>
          </a:xfrm>
          <a:prstGeom prst="rect">
            <a:avLst/>
          </a:prstGeom>
        </p:spPr>
      </p:pic>
      <p:sp>
        <p:nvSpPr>
          <p:cNvPr id="4" name="Fluxograma: Processo alternativo 3"/>
          <p:cNvSpPr/>
          <p:nvPr/>
        </p:nvSpPr>
        <p:spPr>
          <a:xfrm>
            <a:off x="697829" y="4986691"/>
            <a:ext cx="10299032" cy="154004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2" name="Picture 2" descr="Flag of Rus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074" y="5419160"/>
            <a:ext cx="119062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033806" y="5552838"/>
            <a:ext cx="5821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FF00FF"/>
                </a:solidFill>
                <a:latin typeface="LCMSS8"/>
              </a:rPr>
              <a:t>Moscou, 21-26 de junho de 2020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09970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540419" y="487096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Maratona de Programação 2019-20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621504" y="1155030"/>
            <a:ext cx="4884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Desempenho dos times na Primeira Fase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70" y="2000735"/>
            <a:ext cx="5708346" cy="35302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96" y="2000735"/>
            <a:ext cx="5708346" cy="35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540419" y="487096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Maratona de Programação 2019-20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621504" y="1155030"/>
            <a:ext cx="4884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Desempenho dos times na Primeira Fase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31" y="2686535"/>
            <a:ext cx="5708346" cy="35302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646" y="2686534"/>
            <a:ext cx="5708346" cy="353029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346159" y="1898830"/>
            <a:ext cx="275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Inscritos na Primeira Fase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357937" y="1905055"/>
            <a:ext cx="448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Classificados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537285" y="314916"/>
            <a:ext cx="45118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</a:p>
          <a:p>
            <a:pPr algn="ctr"/>
            <a:r>
              <a:rPr lang="pt-BR" sz="4000" dirty="0" smtClean="0">
                <a:latin typeface="Arial Black" panose="020B0A04020102020204" pitchFamily="34" charset="0"/>
              </a:rPr>
              <a:t>OS FINALISTAS</a:t>
            </a:r>
            <a:endParaRPr lang="pt-BR" sz="4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Flag of Braz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92" y="414023"/>
            <a:ext cx="1080000" cy="7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24554"/>
          <a:stretch/>
        </p:blipFill>
        <p:spPr>
          <a:xfrm>
            <a:off x="6203189" y="1473584"/>
            <a:ext cx="5792724" cy="29111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03" y="4441771"/>
            <a:ext cx="10609366" cy="23179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t="31110" r="5834"/>
          <a:stretch/>
        </p:blipFill>
        <p:spPr>
          <a:xfrm>
            <a:off x="462512" y="1583464"/>
            <a:ext cx="5643515" cy="274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2464245"/>
            <a:ext cx="11839074" cy="28123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752335" y="270528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rial Rounded MT Bold" panose="020F0704030504030204" pitchFamily="34" charset="0"/>
              </a:rPr>
              <a:t>FINAL BRASILEIRA 2019</a:t>
            </a:r>
            <a:endParaRPr lang="pt-BR" sz="2800" dirty="0">
              <a:latin typeface="Arial Rounded MT Bold" panose="020F07040305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1941" t="47016" r="4869" b="38591"/>
          <a:stretch/>
        </p:blipFill>
        <p:spPr>
          <a:xfrm>
            <a:off x="5021666" y="1155032"/>
            <a:ext cx="6485022" cy="9865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0948" y="1772290"/>
            <a:ext cx="383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Rounded MT Bold" panose="020F0704030504030204" pitchFamily="34" charset="0"/>
              </a:rPr>
              <a:t>FINALISTAS – NORTE (4 times)</a:t>
            </a:r>
            <a:endParaRPr lang="pt-BR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95383"/>
              </p:ext>
            </p:extLst>
          </p:nvPr>
        </p:nvGraphicFramePr>
        <p:xfrm>
          <a:off x="1263315" y="2464244"/>
          <a:ext cx="10575759" cy="28123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536714"/>
                <a:gridCol w="1127427"/>
                <a:gridCol w="1066154"/>
                <a:gridCol w="931353"/>
                <a:gridCol w="943607"/>
                <a:gridCol w="998704"/>
                <a:gridCol w="974554"/>
                <a:gridCol w="890340"/>
                <a:gridCol w="1106906"/>
              </a:tblGrid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err="1" smtClean="0"/>
                        <a:t>Codemons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CUEdA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err="1" smtClean="0"/>
                        <a:t>Greedy</a:t>
                      </a:r>
                      <a:r>
                        <a:rPr lang="pt-BR" sz="1800" u="none" strike="noStrike" kern="1200" baseline="0" dirty="0" smtClean="0"/>
                        <a:t> d+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UFPA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/>
                        <a:t>Projeto Beta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UFOPA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 anchor="ctr"/>
                </a:tc>
              </a:tr>
              <a:tr h="703090"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err="1" smtClean="0"/>
                        <a:t>Tuturu</a:t>
                      </a:r>
                      <a:r>
                        <a:rPr lang="pt-BR" sz="1800" u="none" strike="noStrike" kern="1200" baseline="0" dirty="0" smtClean="0"/>
                        <a:t> sem O(1)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UFAM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146" name="Picture 2" descr="Flag of State of Rora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9" y="2748007"/>
            <a:ext cx="555458" cy="37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84051" y="2843165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RR</a:t>
            </a:r>
            <a:endParaRPr lang="pt-BR" sz="1200" dirty="0"/>
          </a:p>
        </p:txBody>
      </p:sp>
      <p:pic>
        <p:nvPicPr>
          <p:cNvPr id="6148" name="Picture 4" descr="Flag of State of Par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9" y="3424818"/>
            <a:ext cx="555458" cy="37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84051" y="3540996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PA</a:t>
            </a:r>
            <a:endParaRPr lang="pt-BR" sz="1200" dirty="0"/>
          </a:p>
        </p:txBody>
      </p:sp>
      <p:pic>
        <p:nvPicPr>
          <p:cNvPr id="14" name="Picture 4" descr="Flag of State of Par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9" y="4101629"/>
            <a:ext cx="555458" cy="37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784051" y="4238827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PA</a:t>
            </a:r>
            <a:endParaRPr lang="pt-BR" sz="1200" dirty="0"/>
          </a:p>
        </p:txBody>
      </p:sp>
      <p:pic>
        <p:nvPicPr>
          <p:cNvPr id="6150" name="Picture 6" descr="Flag of Amazon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9" y="4778440"/>
            <a:ext cx="573479" cy="40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84051" y="4936657"/>
            <a:ext cx="66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AM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0857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665</Words>
  <Application>Microsoft Office PowerPoint</Application>
  <PresentationFormat>Widescreen</PresentationFormat>
  <Paragraphs>362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Arial Rounded MT Bold</vt:lpstr>
      <vt:lpstr>Calibri</vt:lpstr>
      <vt:lpstr>Calibri Light</vt:lpstr>
      <vt:lpstr>Comic Sans MS</vt:lpstr>
      <vt:lpstr>LCMSS8</vt:lpstr>
      <vt:lpstr>Tahoma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Maratona de Programação</dc:title>
  <dc:creator>Sergio Gabriel Tavares</dc:creator>
  <cp:lastModifiedBy>Sergio Gabriel Tavares</cp:lastModifiedBy>
  <cp:revision>43</cp:revision>
  <dcterms:created xsi:type="dcterms:W3CDTF">2014-11-01T20:14:41Z</dcterms:created>
  <dcterms:modified xsi:type="dcterms:W3CDTF">2019-11-08T05:29:39Z</dcterms:modified>
</cp:coreProperties>
</file>